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77" r:id="rId3"/>
    <p:sldId id="278" r:id="rId4"/>
    <p:sldId id="279" r:id="rId5"/>
    <p:sldId id="280" r:id="rId6"/>
    <p:sldId id="281" r:id="rId7"/>
    <p:sldId id="282" r:id="rId8"/>
    <p:sldId id="287" r:id="rId9"/>
    <p:sldId id="291" r:id="rId10"/>
    <p:sldId id="292" r:id="rId11"/>
    <p:sldId id="289" r:id="rId12"/>
    <p:sldId id="283" r:id="rId13"/>
    <p:sldId id="284" r:id="rId14"/>
    <p:sldId id="290" r:id="rId15"/>
    <p:sldId id="286" r:id="rId16"/>
    <p:sldId id="288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8" y="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7/16/2015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7/16/2015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Rosslyn Church - http://pagepark.co.uk/assets/uploads/projects/xlarge/RC_2_20140410100027.jpg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9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6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kor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tdes.com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Roslyn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Korzynski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</a:t>
            </a:r>
            <a:r>
              <a:rPr lang="en-US" dirty="0" smtClean="0"/>
              <a:t>Visualizer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49785" y="1825625"/>
            <a:ext cx="2815630" cy="41179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29117"/>
            <a:ext cx="4724400" cy="351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5424" y="6414976"/>
            <a:ext cx="565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.Net</a:t>
            </a:r>
            <a:r>
              <a:rPr lang="en-US" dirty="0">
                <a:solidFill>
                  <a:schemeClr val="accent1"/>
                </a:solidFill>
              </a:rPr>
              <a:t> Compiler Platform Syntax Visualizer - VS Extension</a:t>
            </a:r>
          </a:p>
        </p:txBody>
      </p:sp>
    </p:spTree>
    <p:extLst>
      <p:ext uri="{BB962C8B-B14F-4D97-AF65-F5344CB8AC3E}">
        <p14:creationId xmlns:p14="http://schemas.microsoft.com/office/powerpoint/2010/main" val="389361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9" y="1817706"/>
            <a:ext cx="7249537" cy="10193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8" y="2949411"/>
            <a:ext cx="7249537" cy="1028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8" y="4070352"/>
            <a:ext cx="7249537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4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your code (string) into components (nodes) that can be manipulated and compiled together to create a working program.</a:t>
            </a:r>
          </a:p>
          <a:p>
            <a:r>
              <a:rPr lang="en-US" dirty="0" smtClean="0"/>
              <a:t>More power/control over doing something like Find and Replace with </a:t>
            </a:r>
            <a:r>
              <a:rPr lang="en-US" dirty="0" err="1" smtClean="0"/>
              <a:t>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3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9600" dirty="0" smtClean="0"/>
              <a:t>DEMOS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19229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create our own code fixes</a:t>
            </a:r>
          </a:p>
          <a:p>
            <a:r>
              <a:rPr lang="en-US" dirty="0"/>
              <a:t>We can create our own compiler warnings and errors</a:t>
            </a:r>
          </a:p>
          <a:p>
            <a:r>
              <a:rPr lang="en-US" dirty="0" smtClean="0"/>
              <a:t>Write your own code fixes</a:t>
            </a:r>
          </a:p>
          <a:p>
            <a:r>
              <a:rPr lang="en-US" dirty="0"/>
              <a:t>We can add our own language features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190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FxCop</a:t>
            </a:r>
            <a:r>
              <a:rPr lang="en-US" dirty="0" smtClean="0"/>
              <a:t> – flip a flag in the solution and it will automatically throw </a:t>
            </a:r>
            <a:r>
              <a:rPr lang="en-US" dirty="0" err="1" smtClean="0"/>
              <a:t>FxCop</a:t>
            </a:r>
            <a:r>
              <a:rPr lang="en-US" dirty="0" smtClean="0"/>
              <a:t> errors</a:t>
            </a:r>
          </a:p>
          <a:p>
            <a:r>
              <a:rPr lang="en-US" dirty="0" smtClean="0"/>
              <a:t>Change code to abide by </a:t>
            </a:r>
            <a:r>
              <a:rPr lang="en-US" dirty="0" err="1" smtClean="0"/>
              <a:t>FxCop</a:t>
            </a:r>
            <a:r>
              <a:rPr lang="en-US" dirty="0" smtClean="0"/>
              <a:t> standards, since some new features are a violation</a:t>
            </a:r>
          </a:p>
          <a:p>
            <a:r>
              <a:rPr lang="en-US" dirty="0" smtClean="0"/>
              <a:t>Allow Pull Requests to the C# language</a:t>
            </a:r>
          </a:p>
          <a:p>
            <a:r>
              <a:rPr lang="en-US" dirty="0" smtClean="0"/>
              <a:t>Compiler </a:t>
            </a:r>
            <a:r>
              <a:rPr lang="en-US" dirty="0" smtClean="0"/>
              <a:t>as a </a:t>
            </a:r>
            <a:r>
              <a:rPr lang="en-US" dirty="0" err="1" smtClean="0"/>
              <a:t>NuGet</a:t>
            </a:r>
            <a:r>
              <a:rPr lang="en-US" dirty="0" smtClean="0"/>
              <a:t> package?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6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http://www.github.com/korz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bkorzynski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6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Lead Developer at UseTech Design L.L.C. (UTD)</a:t>
            </a:r>
          </a:p>
          <a:p>
            <a:r>
              <a:rPr lang="en-US" dirty="0"/>
              <a:t>A consulting firm based in Troy, MI</a:t>
            </a:r>
          </a:p>
          <a:p>
            <a:r>
              <a:rPr lang="en-US" dirty="0">
                <a:hlinkClick r:id="rId2"/>
              </a:rPr>
              <a:t>http://www.utdes.com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Professional Developer for 6+ years</a:t>
            </a:r>
          </a:p>
          <a:p>
            <a:pPr lvl="1"/>
            <a:r>
              <a:rPr lang="en-US" dirty="0"/>
              <a:t>Windows Forms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SQL Optimization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Big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2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Roslyn?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93333"/>
            <a:ext cx="4724400" cy="3182559"/>
          </a:xfrm>
          <a:prstGeom prst="rect">
            <a:avLst/>
          </a:prstGeom>
        </p:spPr>
      </p:pic>
      <p:pic>
        <p:nvPicPr>
          <p:cNvPr id="1026" name="Picture 2" descr="http://pagepark.co.uk/assets/uploads/projects/xlarge/RC_2_20140410100027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09812"/>
            <a:ext cx="47244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115" y="2124612"/>
            <a:ext cx="3498000" cy="3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846" y="2124612"/>
            <a:ext cx="3498000" cy="3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Roslyn?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Definition: the .NET Compiler Platform which provides open-source C# and Visual Basic compilers with rich code analysis API’s.</a:t>
            </a:r>
          </a:p>
          <a:p>
            <a:endParaRPr lang="en-US" dirty="0" smtClean="0"/>
          </a:p>
          <a:p>
            <a:r>
              <a:rPr lang="en-US" dirty="0" smtClean="0"/>
              <a:t>C# and Visual Basic we built on old technology and just like any code base that has been around for a long time, was getting harder to maintain and add new features.</a:t>
            </a:r>
          </a:p>
          <a:p>
            <a:endParaRPr lang="en-US" dirty="0" smtClean="0"/>
          </a:p>
          <a:p>
            <a:r>
              <a:rPr lang="en-US" dirty="0" smtClean="0"/>
              <a:t>Microsoft created Roslyn as a way to quickly add new language features and share them across C# and Visual Basic</a:t>
            </a:r>
          </a:p>
          <a:p>
            <a:endParaRPr lang="en-US" dirty="0" smtClean="0"/>
          </a:p>
          <a:p>
            <a:r>
              <a:rPr lang="en-US" dirty="0" smtClean="0"/>
              <a:t>So they figured why not open source it and make it available to everyone</a:t>
            </a:r>
          </a:p>
        </p:txBody>
      </p:sp>
    </p:spTree>
    <p:extLst>
      <p:ext uri="{BB962C8B-B14F-4D97-AF65-F5344CB8AC3E}">
        <p14:creationId xmlns:p14="http://schemas.microsoft.com/office/powerpoint/2010/main" val="89306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mean to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create our own code fixes</a:t>
            </a:r>
          </a:p>
          <a:p>
            <a:r>
              <a:rPr lang="en-US" dirty="0" smtClean="0"/>
              <a:t>We can create our own compiler warnings and errors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can add our own language features</a:t>
            </a:r>
          </a:p>
          <a:p>
            <a:pPr lvl="1"/>
            <a:r>
              <a:rPr lang="en-US" dirty="0" smtClean="0"/>
              <a:t>Don’t </a:t>
            </a:r>
            <a:r>
              <a:rPr lang="en-US" dirty="0" smtClean="0"/>
              <a:t>recommend doing this unless you are planning to submit a pull request into C# since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0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Need To Get Started?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nsolas" panose="020B0609020204030204" pitchFamily="49" charset="0"/>
              </a:rPr>
              <a:t>Visual Studio 2015 or Visual Studio 2013 with the Roslyn SDK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Be careful with VS 2013 as you can overwrite the compiler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I recommend VS 2015</a:t>
            </a:r>
            <a:endParaRPr lang="en-US" dirty="0" smtClean="0">
              <a:cs typeface="Consolas" panose="020B0609020204030204" pitchFamily="49" charset="0"/>
            </a:endParaRPr>
          </a:p>
          <a:p>
            <a:r>
              <a:rPr lang="en-US" dirty="0" err="1" smtClean="0">
                <a:cs typeface="Consolas" panose="020B0609020204030204" pitchFamily="49" charset="0"/>
              </a:rPr>
              <a:t>NuGet</a:t>
            </a:r>
            <a:r>
              <a:rPr lang="en-US" dirty="0" smtClean="0">
                <a:cs typeface="Consolas" panose="020B0609020204030204" pitchFamily="49" charset="0"/>
              </a:rPr>
              <a:t> Package: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Install-Package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Microsoft.CodeAnalysis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39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the Compiler Fit In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711304" y="3055089"/>
            <a:ext cx="6230677" cy="758456"/>
            <a:chOff x="2250560" y="3048001"/>
            <a:chExt cx="6230677" cy="758456"/>
          </a:xfrm>
        </p:grpSpPr>
        <p:sp>
          <p:nvSpPr>
            <p:cNvPr id="5" name="Flowchart: Process 4"/>
            <p:cNvSpPr/>
            <p:nvPr/>
          </p:nvSpPr>
          <p:spPr>
            <a:xfrm>
              <a:off x="2250560" y="3048001"/>
              <a:ext cx="1226289" cy="75845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C#</a:t>
              </a:r>
              <a:endParaRPr lang="en-US" dirty="0"/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7254948" y="3048001"/>
              <a:ext cx="1226289" cy="758456"/>
            </a:xfrm>
            <a:prstGeom prst="flowChart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DLL/EXE</a:t>
              </a:r>
              <a:endParaRPr lang="en-US" dirty="0"/>
            </a:p>
          </p:txBody>
        </p:sp>
        <p:sp>
          <p:nvSpPr>
            <p:cNvPr id="7" name="Flowchart: Process 6"/>
            <p:cNvSpPr/>
            <p:nvPr/>
          </p:nvSpPr>
          <p:spPr>
            <a:xfrm>
              <a:off x="4752754" y="3048001"/>
              <a:ext cx="1226289" cy="758456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Compiler</a:t>
              </a:r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593806" y="3196857"/>
              <a:ext cx="1041991" cy="4607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6096000" y="3196857"/>
              <a:ext cx="1041991" cy="4607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17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Nomenclature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Semantics – what is the intent (meaning) of the code</a:t>
            </a:r>
          </a:p>
          <a:p>
            <a:r>
              <a:rPr lang="en-US" dirty="0" smtClean="0"/>
              <a:t>Syntax – rules defined by the compiler (structure of a program)</a:t>
            </a:r>
          </a:p>
          <a:p>
            <a:r>
              <a:rPr lang="en-US" dirty="0" smtClean="0"/>
              <a:t>Symbol – entities such as types, namespaces, members and variables which names and other expressions refer to</a:t>
            </a:r>
          </a:p>
          <a:p>
            <a:r>
              <a:rPr lang="en-US" dirty="0" smtClean="0"/>
              <a:t>Compilation – single project seen by the compiler and represents everything needed to compile an application such as assembly references, compiler options, and the set of source files to be compiled</a:t>
            </a:r>
          </a:p>
          <a:p>
            <a:r>
              <a:rPr lang="en-US" dirty="0" smtClean="0"/>
              <a:t>Binding – the process of associating names and expressions with symbols</a:t>
            </a:r>
          </a:p>
        </p:txBody>
      </p:sp>
    </p:spTree>
    <p:extLst>
      <p:ext uri="{BB962C8B-B14F-4D97-AF65-F5344CB8AC3E}">
        <p14:creationId xmlns:p14="http://schemas.microsoft.com/office/powerpoint/2010/main" val="61275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NoMenclature</a:t>
            </a:r>
            <a:r>
              <a:rPr lang="en-US" dirty="0" smtClean="0"/>
              <a:t> – </a:t>
            </a:r>
            <a:r>
              <a:rPr lang="en-US" dirty="0" err="1" smtClean="0"/>
              <a:t>Con’t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Syntax Tree </a:t>
            </a:r>
            <a:r>
              <a:rPr lang="en-US" dirty="0"/>
              <a:t>– abstract class with language-specific </a:t>
            </a:r>
            <a:r>
              <a:rPr lang="en-US" dirty="0" smtClean="0"/>
              <a:t>directives representing an entire parse tree</a:t>
            </a:r>
          </a:p>
          <a:p>
            <a:r>
              <a:rPr lang="en-US" dirty="0" smtClean="0"/>
              <a:t>Syntax Node – class, instances of which represent syntactic constructs such as declarations, statements, clauses, and expressions</a:t>
            </a:r>
          </a:p>
          <a:p>
            <a:r>
              <a:rPr lang="en-US" dirty="0" smtClean="0"/>
              <a:t>Syntax Token – structure representing individual keywords, </a:t>
            </a:r>
            <a:r>
              <a:rPr lang="en-US" dirty="0" err="1" smtClean="0"/>
              <a:t>indentifier</a:t>
            </a:r>
            <a:r>
              <a:rPr lang="en-US" dirty="0" smtClean="0"/>
              <a:t>, operators, or punctuation</a:t>
            </a:r>
          </a:p>
          <a:p>
            <a:r>
              <a:rPr lang="en-US" dirty="0" smtClean="0"/>
              <a:t>Syntax Trivia – structure representing syntactically insignificant bits of information such as whitespace between tokens, preprocessor directives, and comments</a:t>
            </a:r>
            <a:endParaRPr lang="en-US" dirty="0"/>
          </a:p>
          <a:p>
            <a:r>
              <a:rPr lang="en-US" dirty="0"/>
              <a:t>Semantic Model </a:t>
            </a:r>
            <a:r>
              <a:rPr lang="en-US" dirty="0" smtClean="0"/>
              <a:t>– provides the ability for you to ask questions like the following</a:t>
            </a:r>
          </a:p>
          <a:p>
            <a:pPr lvl="1"/>
            <a:r>
              <a:rPr lang="en-US" dirty="0" smtClean="0"/>
              <a:t>What names are in scope at this location?</a:t>
            </a:r>
          </a:p>
          <a:p>
            <a:pPr lvl="1"/>
            <a:r>
              <a:rPr lang="en-US" dirty="0" smtClean="0"/>
              <a:t>What members are accessible from this method?</a:t>
            </a:r>
          </a:p>
          <a:p>
            <a:pPr lvl="1"/>
            <a:r>
              <a:rPr lang="en-US" dirty="0" smtClean="0"/>
              <a:t>What variables are used in this block of text?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2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583</Words>
  <Application>Microsoft Office PowerPoint</Application>
  <PresentationFormat>Widescreen</PresentationFormat>
  <Paragraphs>75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Cambria</vt:lpstr>
      <vt:lpstr>Consolas</vt:lpstr>
      <vt:lpstr>Red Line Business 16x9</vt:lpstr>
      <vt:lpstr>Introduction To Roslyn</vt:lpstr>
      <vt:lpstr>About Me</vt:lpstr>
      <vt:lpstr>What is Roslyn?</vt:lpstr>
      <vt:lpstr>What is Roslyn?</vt:lpstr>
      <vt:lpstr>What does it mean to us?</vt:lpstr>
      <vt:lpstr>What do You Need To Get Started?</vt:lpstr>
      <vt:lpstr>Where Does the Compiler Fit In</vt:lpstr>
      <vt:lpstr>Nomenclature</vt:lpstr>
      <vt:lpstr>NoMenclature – Con’t</vt:lpstr>
      <vt:lpstr>Syntax Visualizer</vt:lpstr>
      <vt:lpstr>Components</vt:lpstr>
      <vt:lpstr>Code Analyzers</vt:lpstr>
      <vt:lpstr>PowerPoint Presentation</vt:lpstr>
      <vt:lpstr>Current Usage</vt:lpstr>
      <vt:lpstr>Future Usage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2015-07-16T16:41:08Z</dcterms:created>
  <dcterms:modified xsi:type="dcterms:W3CDTF">2015-07-16T21:07:54Z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